
<file path=[Content_Types].xml><?xml version="1.0" encoding="utf-8"?>
<Types xmlns="http://schemas.openxmlformats.org/package/2006/content-types"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69" r:id="rId6"/>
    <p:sldId id="280" r:id="rId7"/>
    <p:sldId id="279" r:id="rId8"/>
    <p:sldId id="264" r:id="rId9"/>
    <p:sldId id="287" r:id="rId10"/>
    <p:sldId id="275" r:id="rId11"/>
    <p:sldId id="286" r:id="rId12"/>
    <p:sldId id="261" r:id="rId13"/>
    <p:sldId id="263" r:id="rId14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2C86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93" autoAdjust="0"/>
    <p:restoredTop sz="94660"/>
  </p:normalViewPr>
  <p:slideViewPr>
    <p:cSldViewPr snapToGrid="0" showGuides="1">
      <p:cViewPr varScale="1">
        <p:scale>
          <a:sx n="131" d="100"/>
          <a:sy n="131" d="100"/>
        </p:scale>
        <p:origin x="488" y="184"/>
      </p:cViewPr>
      <p:guideLst>
        <p:guide orient="horz" pos="2160"/>
        <p:guide pos="3767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gs" Target="tags/tag102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ctr"/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ctr"/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ctr"/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ctr"/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ctr"/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ctr"/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68.xml"/><Relationship Id="rId6" Type="http://schemas.openxmlformats.org/officeDocument/2006/relationships/image" Target="../media/image1.png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93.xml"/><Relationship Id="rId4" Type="http://schemas.openxmlformats.org/officeDocument/2006/relationships/image" Target="../media/image9.sv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tags" Target="../tags/tag92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tags" Target="../tags/tag100.xml"/><Relationship Id="rId7" Type="http://schemas.openxmlformats.org/officeDocument/2006/relationships/tags" Target="../tags/tag99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" Type="http://schemas.openxmlformats.org/officeDocument/2006/relationships/image" Target="../media/image1.png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94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75.xml"/><Relationship Id="rId7" Type="http://schemas.openxmlformats.org/officeDocument/2006/relationships/image" Target="../media/image1.png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8.xml"/><Relationship Id="rId4" Type="http://schemas.openxmlformats.org/officeDocument/2006/relationships/image" Target="../media/image2.png"/><Relationship Id="rId3" Type="http://schemas.openxmlformats.org/officeDocument/2006/relationships/tags" Target="../tags/tag77.xml"/><Relationship Id="rId2" Type="http://schemas.openxmlformats.org/officeDocument/2006/relationships/image" Target="../media/image1.png"/><Relationship Id="rId1" Type="http://schemas.openxmlformats.org/officeDocument/2006/relationships/tags" Target="../tags/tag76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80.xml"/><Relationship Id="rId2" Type="http://schemas.openxmlformats.org/officeDocument/2006/relationships/image" Target="../media/image1.png"/><Relationship Id="rId1" Type="http://schemas.openxmlformats.org/officeDocument/2006/relationships/tags" Target="../tags/tag79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3.xml"/><Relationship Id="rId4" Type="http://schemas.openxmlformats.org/officeDocument/2006/relationships/image" Target="../media/image3.png"/><Relationship Id="rId3" Type="http://schemas.openxmlformats.org/officeDocument/2006/relationships/tags" Target="../tags/tag82.xml"/><Relationship Id="rId2" Type="http://schemas.openxmlformats.org/officeDocument/2006/relationships/image" Target="../media/image1.png"/><Relationship Id="rId1" Type="http://schemas.openxmlformats.org/officeDocument/2006/relationships/tags" Target="../tags/tag81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6.xml"/><Relationship Id="rId4" Type="http://schemas.openxmlformats.org/officeDocument/2006/relationships/image" Target="../media/image4.png"/><Relationship Id="rId3" Type="http://schemas.openxmlformats.org/officeDocument/2006/relationships/tags" Target="../tags/tag85.xml"/><Relationship Id="rId2" Type="http://schemas.openxmlformats.org/officeDocument/2006/relationships/image" Target="../media/image1.png"/><Relationship Id="rId1" Type="http://schemas.openxmlformats.org/officeDocument/2006/relationships/tags" Target="../tags/tag84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9.xml"/><Relationship Id="rId4" Type="http://schemas.openxmlformats.org/officeDocument/2006/relationships/image" Target="../media/image5.png"/><Relationship Id="rId3" Type="http://schemas.openxmlformats.org/officeDocument/2006/relationships/tags" Target="../tags/tag88.xml"/><Relationship Id="rId2" Type="http://schemas.openxmlformats.org/officeDocument/2006/relationships/image" Target="../media/image1.png"/><Relationship Id="rId1" Type="http://schemas.openxmlformats.org/officeDocument/2006/relationships/tags" Target="../tags/tag87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91.xml"/><Relationship Id="rId2" Type="http://schemas.openxmlformats.org/officeDocument/2006/relationships/image" Target="../media/image6.png"/><Relationship Id="rId1" Type="http://schemas.openxmlformats.org/officeDocument/2006/relationships/tags" Target="../tags/tag90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-37465"/>
            <a:ext cx="12192000" cy="4557395"/>
          </a:xfrm>
          <a:prstGeom prst="rect">
            <a:avLst/>
          </a:prstGeom>
          <a:solidFill>
            <a:srgbClr val="6D2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1438275" y="1891030"/>
            <a:ext cx="9747250" cy="2173605"/>
            <a:chOff x="535" y="3528"/>
            <a:chExt cx="15350" cy="3423"/>
          </a:xfrm>
        </p:grpSpPr>
        <p:sp>
          <p:nvSpPr>
            <p:cNvPr id="12" name="文本框 11"/>
            <p:cNvSpPr txBox="1"/>
            <p:nvPr>
              <p:custDataLst>
                <p:tags r:id="rId2"/>
              </p:custDataLst>
            </p:nvPr>
          </p:nvSpPr>
          <p:spPr>
            <a:xfrm>
              <a:off x="535" y="3528"/>
              <a:ext cx="15350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200" b="1" dirty="0">
                  <a:solidFill>
                    <a:schemeClr val="bg1"/>
                  </a:solidFill>
                  <a:latin typeface="Kaiti SC Bold" panose="02010600040101010101" charset="-122"/>
                  <a:ea typeface="Kaiti SC Bold" panose="02010600040101010101" charset="-122"/>
                  <a:sym typeface="+mn-ea"/>
                </a:rPr>
                <a:t>用户权限管理</a:t>
              </a:r>
              <a:r>
                <a:rPr lang="zh-CN" altLang="en-US" sz="7200" b="1" dirty="0">
                  <a:solidFill>
                    <a:schemeClr val="bg1"/>
                  </a:solidFill>
                  <a:latin typeface="Kaiti SC Bold" panose="02010600040101010101" charset="-122"/>
                  <a:ea typeface="Kaiti SC Bold" panose="02010600040101010101" charset="-122"/>
                  <a:sym typeface="+mn-ea"/>
                </a:rPr>
                <a:t>模块</a:t>
              </a:r>
              <a:endParaRPr lang="zh-CN" altLang="en-US" sz="7200" b="1" dirty="0">
                <a:solidFill>
                  <a:schemeClr val="bg1"/>
                </a:solidFill>
                <a:latin typeface="Kaiti SC Bold" panose="02010600040101010101" charset="-122"/>
                <a:ea typeface="Kaiti SC Bold" panose="02010600040101010101" charset="-122"/>
                <a:sym typeface="+mn-ea"/>
              </a:endParaRPr>
            </a:p>
          </p:txBody>
        </p:sp>
        <p:cxnSp>
          <p:nvCxnSpPr>
            <p:cNvPr id="13" name="直接连接符 12"/>
            <p:cNvCxnSpPr/>
            <p:nvPr>
              <p:custDataLst>
                <p:tags r:id="rId3"/>
              </p:custDataLst>
            </p:nvPr>
          </p:nvCxnSpPr>
          <p:spPr>
            <a:xfrm flipV="1">
              <a:off x="2060" y="5655"/>
              <a:ext cx="12300" cy="37"/>
            </a:xfrm>
            <a:prstGeom prst="line">
              <a:avLst/>
            </a:prstGeom>
            <a:ln w="25400">
              <a:solidFill>
                <a:srgbClr val="FAFAF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>
              <p:custDataLst>
                <p:tags r:id="rId4"/>
              </p:custDataLst>
            </p:nvPr>
          </p:nvSpPr>
          <p:spPr>
            <a:xfrm>
              <a:off x="3354" y="6129"/>
              <a:ext cx="1000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</a:rPr>
                <a:t>中期</a:t>
              </a:r>
              <a:r>
                <a:rPr lang="zh-CN" altLang="en-US" sz="2800" b="1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</a:rPr>
                <a:t>报告</a:t>
              </a:r>
              <a:endParaRPr lang="zh-CN" altLang="en-US" sz="28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4394835" y="5151132"/>
            <a:ext cx="34023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汇报人：张英奇</a:t>
            </a:r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时间：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2023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年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10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月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24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日</a:t>
            </a:r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053070" y="4431983"/>
            <a:ext cx="4138930" cy="242570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53070" y="4431983"/>
            <a:ext cx="4138930" cy="2425700"/>
          </a:xfrm>
          <a:prstGeom prst="rect">
            <a:avLst/>
          </a:prstGeom>
        </p:spPr>
      </p:pic>
      <p:pic>
        <p:nvPicPr>
          <p:cNvPr id="46" name="图片 45" descr="32303236373535363b32303238383537333b7ba1740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13737" y="52415"/>
            <a:ext cx="45719" cy="4869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9700" y="191558"/>
            <a:ext cx="1412875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7200" b="1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Arial Black" panose="020B0A04020102020204" charset="0"/>
                <a:cs typeface="Arial Black" panose="020B0A04020102020204" charset="0"/>
              </a:rPr>
              <a:t>03</a:t>
            </a:r>
            <a:endParaRPr lang="en-US" altLang="zh-CN" sz="7200" b="1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83026" y="326769"/>
            <a:ext cx="47917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后期计划</a:t>
            </a:r>
            <a:endParaRPr lang="en-US" altLang="zh-CN" sz="2800" dirty="0">
              <a:solidFill>
                <a:srgbClr val="6D2C86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sp>
        <p:nvSpPr>
          <p:cNvPr id="1048678" name="内容占位符 17"/>
          <p:cNvSpPr>
            <a:spLocks noGrp="1"/>
          </p:cNvSpPr>
          <p:nvPr/>
        </p:nvSpPr>
        <p:spPr bwMode="auto">
          <a:xfrm>
            <a:off x="443230" y="1573530"/>
            <a:ext cx="11379835" cy="47548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>
              <a:lnSpc>
                <a:spcPct val="120000"/>
              </a:lnSpc>
              <a:buFont typeface="Wingdings" panose="05000000000000000000" charset="0"/>
              <a:buChar char=""/>
            </a:pPr>
            <a:r>
              <a:rPr lang="zh-CN" altLang="en-US" sz="2000" spc="300" dirty="0">
                <a:latin typeface="思源黑体 Light" panose="020B0300000000000000" pitchFamily="34" charset="-122"/>
                <a:ea typeface="思源黑体 Light" panose="020B0300000000000000" pitchFamily="34" charset="-122"/>
                <a:sym typeface="思源黑体 Medium" panose="020B0600000000000000" pitchFamily="34" charset="-122"/>
              </a:rPr>
              <a:t>动态用户管理</a:t>
            </a:r>
            <a:br>
              <a:rPr lang="zh-CN" altLang="en-US" sz="2000" spc="300" dirty="0">
                <a:latin typeface="思源黑体 Light" panose="020B0300000000000000" pitchFamily="34" charset="-122"/>
                <a:ea typeface="思源黑体 Light" panose="020B0300000000000000" pitchFamily="34" charset="-122"/>
                <a:sym typeface="思源黑体 Medium" panose="020B0600000000000000" pitchFamily="34" charset="-122"/>
              </a:rPr>
            </a:br>
            <a:r>
              <a:rPr lang="zh-CN" altLang="en-US" sz="2000" spc="300" dirty="0">
                <a:latin typeface="思源黑体 Light" panose="020B0300000000000000" pitchFamily="34" charset="-122"/>
                <a:ea typeface="思源黑体 Light" panose="020B0300000000000000" pitchFamily="34" charset="-122"/>
                <a:sym typeface="思源黑体 Medium" panose="020B0600000000000000" pitchFamily="34" charset="-122"/>
              </a:rPr>
              <a:t>当前</a:t>
            </a:r>
            <a:r>
              <a:rPr lang="en-US" altLang="zh-CN" sz="2000" spc="300" dirty="0">
                <a:latin typeface="思源黑体 Light" panose="020B0300000000000000" pitchFamily="34" charset="-122"/>
                <a:ea typeface="思源黑体 Light" panose="020B0300000000000000" pitchFamily="34" charset="-122"/>
                <a:sym typeface="思源黑体 Medium" panose="020B0600000000000000" pitchFamily="34" charset="-122"/>
              </a:rPr>
              <a:t>OS</a:t>
            </a:r>
            <a:r>
              <a:rPr lang="zh-CN" altLang="en-US" sz="2000" spc="300" dirty="0">
                <a:latin typeface="思源黑体 Light" panose="020B0300000000000000" pitchFamily="34" charset="-122"/>
                <a:ea typeface="思源黑体 Light" panose="020B0300000000000000" pitchFamily="34" charset="-122"/>
                <a:sym typeface="思源黑体 Medium" panose="020B0600000000000000" pitchFamily="34" charset="-122"/>
              </a:rPr>
              <a:t>上的所有用户及其身份还是硬编码在程序中的，预期应实现用户、组的添加、删除、</a:t>
            </a:r>
            <a:r>
              <a:rPr lang="zh-CN" altLang="en-US" sz="2000" spc="300" dirty="0">
                <a:latin typeface="思源黑体 Light" panose="020B0300000000000000" pitchFamily="34" charset="-122"/>
                <a:ea typeface="思源黑体 Light" panose="020B0300000000000000" pitchFamily="34" charset="-122"/>
                <a:sym typeface="思源黑体 Medium" panose="020B0600000000000000" pitchFamily="34" charset="-122"/>
              </a:rPr>
              <a:t>修改密码以及设为</a:t>
            </a:r>
            <a:r>
              <a:rPr lang="en-US" altLang="zh-CN" sz="2000" spc="300" dirty="0">
                <a:latin typeface="思源黑体 Light" panose="020B0300000000000000" pitchFamily="34" charset="-122"/>
                <a:ea typeface="思源黑体 Light" panose="020B0300000000000000" pitchFamily="34" charset="-122"/>
                <a:sym typeface="思源黑体 Medium" panose="020B0600000000000000" pitchFamily="34" charset="-122"/>
              </a:rPr>
              <a:t>sudoer</a:t>
            </a:r>
            <a:r>
              <a:rPr lang="zh-CN" altLang="en-US" sz="2000" spc="300" dirty="0">
                <a:latin typeface="思源黑体 Light" panose="020B0300000000000000" pitchFamily="34" charset="-122"/>
                <a:ea typeface="思源黑体 Light" panose="020B0300000000000000" pitchFamily="34" charset="-122"/>
                <a:sym typeface="思源黑体 Medium" panose="020B0600000000000000" pitchFamily="34" charset="-122"/>
              </a:rPr>
              <a:t>等</a:t>
            </a:r>
            <a:endParaRPr lang="zh-CN" altLang="en-US" sz="2000" spc="300" dirty="0">
              <a:latin typeface="思源黑体 Light" panose="020B0300000000000000" pitchFamily="34" charset="-122"/>
              <a:ea typeface="思源黑体 Light" panose="020B0300000000000000" pitchFamily="34" charset="-122"/>
              <a:sym typeface="思源黑体 Medium" panose="020B0600000000000000" pitchFamily="34" charset="-122"/>
            </a:endParaRPr>
          </a:p>
          <a:p>
            <a:pPr algn="l">
              <a:lnSpc>
                <a:spcPct val="120000"/>
              </a:lnSpc>
              <a:buFont typeface="Wingdings" panose="05000000000000000000" charset="0"/>
              <a:buChar char=""/>
            </a:pPr>
            <a:r>
              <a:rPr lang="en-US" altLang="zh-CN" sz="2000" spc="300" dirty="0">
                <a:latin typeface="思源黑体 Light" panose="020B0300000000000000" pitchFamily="34" charset="-122"/>
                <a:ea typeface="思源黑体 Light" panose="020B0300000000000000" pitchFamily="34" charset="-122"/>
                <a:sym typeface="思源黑体 Medium" panose="020B0600000000000000" pitchFamily="34" charset="-122"/>
              </a:rPr>
              <a:t>sudo</a:t>
            </a:r>
            <a:r>
              <a:rPr lang="zh-CN" altLang="en-US" sz="2000" spc="300" dirty="0">
                <a:latin typeface="思源黑体 Light" panose="020B0300000000000000" pitchFamily="34" charset="-122"/>
                <a:ea typeface="思源黑体 Light" panose="020B0300000000000000" pitchFamily="34" charset="-122"/>
                <a:sym typeface="思源黑体 Medium" panose="020B0600000000000000" pitchFamily="34" charset="-122"/>
              </a:rPr>
              <a:t>功能实现</a:t>
            </a:r>
            <a:br>
              <a:rPr lang="zh-CN" altLang="en-US" sz="2000" spc="300" dirty="0">
                <a:latin typeface="思源黑体 Light" panose="020B0300000000000000" pitchFamily="34" charset="-122"/>
                <a:ea typeface="思源黑体 Light" panose="020B0300000000000000" pitchFamily="34" charset="-122"/>
                <a:sym typeface="思源黑体 Medium" panose="020B0600000000000000" pitchFamily="34" charset="-122"/>
              </a:rPr>
            </a:br>
            <a:r>
              <a:rPr lang="en-US" altLang="zh-CN" sz="2000" spc="300" dirty="0">
                <a:latin typeface="思源黑体 Light" panose="020B0300000000000000" pitchFamily="34" charset="-122"/>
                <a:ea typeface="思源黑体 Light" panose="020B0300000000000000" pitchFamily="34" charset="-122"/>
                <a:sym typeface="思源黑体 Medium" panose="020B0600000000000000" pitchFamily="34" charset="-122"/>
              </a:rPr>
              <a:t>sudo</a:t>
            </a:r>
            <a:r>
              <a:rPr lang="zh-CN" altLang="en-US" sz="2000" spc="300" dirty="0">
                <a:latin typeface="思源黑体 Light" panose="020B0300000000000000" pitchFamily="34" charset="-122"/>
                <a:ea typeface="思源黑体 Light" panose="020B0300000000000000" pitchFamily="34" charset="-122"/>
                <a:sym typeface="思源黑体 Medium" panose="020B0600000000000000" pitchFamily="34" charset="-122"/>
              </a:rPr>
              <a:t>可以使管理员用户暂时取得root权限，并且在任务结束后自动回到原来的</a:t>
            </a:r>
            <a:r>
              <a:rPr lang="zh-CN" altLang="en-US" sz="2000" spc="300" dirty="0">
                <a:latin typeface="思源黑体 Light" panose="020B0300000000000000" pitchFamily="34" charset="-122"/>
                <a:ea typeface="思源黑体 Light" panose="020B0300000000000000" pitchFamily="34" charset="-122"/>
                <a:sym typeface="思源黑体 Medium" panose="020B0600000000000000" pitchFamily="34" charset="-122"/>
              </a:rPr>
              <a:t>用户</a:t>
            </a:r>
            <a:endParaRPr lang="zh-CN" altLang="en-US" sz="2000" spc="300" dirty="0">
              <a:latin typeface="思源黑体 Light" panose="020B0300000000000000" pitchFamily="34" charset="-122"/>
              <a:ea typeface="思源黑体 Light" panose="020B0300000000000000" pitchFamily="34" charset="-122"/>
              <a:sym typeface="思源黑体 Medium" panose="020B0600000000000000" pitchFamily="34" charset="-122"/>
            </a:endParaRPr>
          </a:p>
          <a:p>
            <a:pPr algn="l">
              <a:lnSpc>
                <a:spcPct val="120000"/>
              </a:lnSpc>
              <a:buFont typeface="Wingdings" panose="05000000000000000000" charset="0"/>
              <a:buChar char=""/>
            </a:pPr>
            <a:r>
              <a:rPr lang="zh-CN" altLang="en-US" sz="2000" spc="300" dirty="0">
                <a:latin typeface="思源黑体 Light" panose="020B0300000000000000" pitchFamily="34" charset="-122"/>
                <a:ea typeface="思源黑体 Light" panose="020B0300000000000000" pitchFamily="34" charset="-122"/>
                <a:sym typeface="思源黑体 Medium" panose="020B0600000000000000" pitchFamily="34" charset="-122"/>
              </a:rPr>
              <a:t>使用户权限管理更模块化</a:t>
            </a:r>
            <a:br>
              <a:rPr lang="zh-CN" altLang="en-US" sz="2000" spc="300" dirty="0">
                <a:latin typeface="思源黑体 Light" panose="020B0300000000000000" pitchFamily="34" charset="-122"/>
                <a:ea typeface="思源黑体 Light" panose="020B0300000000000000" pitchFamily="34" charset="-122"/>
                <a:sym typeface="思源黑体 Medium" panose="020B0600000000000000" pitchFamily="34" charset="-122"/>
              </a:rPr>
            </a:br>
            <a:r>
              <a:rPr lang="zh-CN" altLang="en-US" sz="2000" spc="300" dirty="0">
                <a:latin typeface="思源黑体 Light" panose="020B0300000000000000" pitchFamily="34" charset="-122"/>
                <a:ea typeface="思源黑体 Light" panose="020B0300000000000000" pitchFamily="34" charset="-122"/>
                <a:sym typeface="思源黑体 Medium" panose="020B0600000000000000" pitchFamily="34" charset="-122"/>
              </a:rPr>
              <a:t>当前部分代码嵌在文件系统模块</a:t>
            </a:r>
            <a:r>
              <a:rPr lang="zh-CN" altLang="en-US" sz="2000" spc="300" dirty="0">
                <a:latin typeface="思源黑体 Light" panose="020B0300000000000000" pitchFamily="34" charset="-122"/>
                <a:ea typeface="思源黑体 Light" panose="020B0300000000000000" pitchFamily="34" charset="-122"/>
                <a:sym typeface="思源黑体 Medium" panose="020B0600000000000000" pitchFamily="34" charset="-122"/>
              </a:rPr>
              <a:t>中，应当将</a:t>
            </a:r>
            <a:r>
              <a:rPr lang="zh-CN" altLang="en-US" sz="2000" spc="300" dirty="0">
                <a:latin typeface="思源黑体 Light" panose="020B0300000000000000" pitchFamily="34" charset="-122"/>
                <a:ea typeface="思源黑体 Light" panose="020B0300000000000000" pitchFamily="34" charset="-122"/>
                <a:sym typeface="思源黑体 Medium" panose="020B0600000000000000" pitchFamily="34" charset="-122"/>
              </a:rPr>
              <a:t>用户权限管理实现为</a:t>
            </a:r>
            <a:r>
              <a:rPr lang="zh-CN" altLang="en-US" sz="2000" spc="300" dirty="0">
                <a:latin typeface="思源黑体 Light" panose="020B0300000000000000" pitchFamily="34" charset="-122"/>
                <a:ea typeface="思源黑体 Light" panose="020B0300000000000000" pitchFamily="34" charset="-122"/>
                <a:sym typeface="思源黑体 Medium" panose="020B0600000000000000" pitchFamily="34" charset="-122"/>
              </a:rPr>
              <a:t>独立工作、耦合性低的</a:t>
            </a:r>
            <a:r>
              <a:rPr lang="zh-CN" altLang="en-US" sz="2000" spc="300" dirty="0">
                <a:latin typeface="思源黑体 Light" panose="020B0300000000000000" pitchFamily="34" charset="-122"/>
                <a:ea typeface="思源黑体 Light" panose="020B0300000000000000" pitchFamily="34" charset="-122"/>
                <a:sym typeface="思源黑体 Medium" panose="020B0600000000000000" pitchFamily="34" charset="-122"/>
              </a:rPr>
              <a:t>模块</a:t>
            </a:r>
            <a:endParaRPr lang="zh-CN" altLang="en-US" sz="2000" spc="300" dirty="0">
              <a:latin typeface="思源黑体 Light" panose="020B0300000000000000" pitchFamily="34" charset="-122"/>
              <a:ea typeface="思源黑体 Light" panose="020B0300000000000000" pitchFamily="34" charset="-122"/>
              <a:sym typeface="思源黑体 Medium" panose="020B0600000000000000" pitchFamily="34" charset="-122"/>
            </a:endParaRPr>
          </a:p>
          <a:p>
            <a:pPr algn="l">
              <a:lnSpc>
                <a:spcPct val="120000"/>
              </a:lnSpc>
              <a:buFont typeface="Wingdings" panose="05000000000000000000" charset="0"/>
              <a:buChar char=""/>
            </a:pPr>
            <a:r>
              <a:rPr lang="zh-CN" altLang="en-US" sz="2000" spc="300" dirty="0">
                <a:latin typeface="思源黑体 Light" panose="020B0300000000000000" pitchFamily="34" charset="-122"/>
                <a:ea typeface="思源黑体 Light" panose="020B0300000000000000" pitchFamily="34" charset="-122"/>
                <a:sym typeface="思源黑体 Medium" panose="020B0600000000000000" pitchFamily="34" charset="-122"/>
              </a:rPr>
              <a:t>多任务情况下的多用户</a:t>
            </a:r>
            <a:br>
              <a:rPr lang="zh-CN" altLang="en-US" sz="2000" spc="300" dirty="0">
                <a:latin typeface="思源黑体 Light" panose="020B0300000000000000" pitchFamily="34" charset="-122"/>
                <a:ea typeface="思源黑体 Light" panose="020B0300000000000000" pitchFamily="34" charset="-122"/>
                <a:sym typeface="思源黑体 Medium" panose="020B0600000000000000" pitchFamily="34" charset="-122"/>
              </a:rPr>
            </a:br>
            <a:r>
              <a:rPr lang="zh-CN" altLang="en-US" sz="2000" spc="300" dirty="0">
                <a:latin typeface="思源黑体 Light" panose="020B0300000000000000" pitchFamily="34" charset="-122"/>
                <a:ea typeface="思源黑体 Light" panose="020B0300000000000000" pitchFamily="34" charset="-122"/>
                <a:sym typeface="思源黑体 Medium" panose="020B0600000000000000" pitchFamily="34" charset="-122"/>
              </a:rPr>
              <a:t>加载</a:t>
            </a:r>
            <a:r>
              <a:rPr lang="en-US" altLang="zh-CN" sz="2000" spc="300" dirty="0">
                <a:latin typeface="思源黑体 Light" panose="020B0300000000000000" pitchFamily="34" charset="-122"/>
                <a:ea typeface="思源黑体 Light" panose="020B0300000000000000" pitchFamily="34" charset="-122"/>
                <a:sym typeface="思源黑体 Medium" panose="020B0600000000000000" pitchFamily="34" charset="-122"/>
              </a:rPr>
              <a:t>axtask</a:t>
            </a:r>
            <a:r>
              <a:rPr lang="zh-CN" altLang="en-US" sz="2000" spc="300" dirty="0">
                <a:latin typeface="思源黑体 Light" panose="020B0300000000000000" pitchFamily="34" charset="-122"/>
                <a:ea typeface="思源黑体 Light" panose="020B0300000000000000" pitchFamily="34" charset="-122"/>
                <a:sym typeface="思源黑体 Medium" panose="020B0600000000000000" pitchFamily="34" charset="-122"/>
              </a:rPr>
              <a:t>模块后，允许</a:t>
            </a:r>
            <a:r>
              <a:rPr lang="zh-CN" altLang="en-US" sz="2000" spc="300" dirty="0">
                <a:latin typeface="思源黑体 Light" panose="020B0300000000000000" pitchFamily="34" charset="-122"/>
                <a:ea typeface="思源黑体 Light" panose="020B0300000000000000" pitchFamily="34" charset="-122"/>
                <a:sym typeface="思源黑体 Medium" panose="020B0600000000000000" pitchFamily="34" charset="-122"/>
              </a:rPr>
              <a:t>多个用户各自执行自己的任务而不</a:t>
            </a:r>
            <a:r>
              <a:rPr lang="zh-CN" altLang="en-US" sz="2000" spc="300" dirty="0">
                <a:latin typeface="思源黑体 Light" panose="020B0300000000000000" pitchFamily="34" charset="-122"/>
                <a:ea typeface="思源黑体 Light" panose="020B0300000000000000" pitchFamily="34" charset="-122"/>
                <a:sym typeface="思源黑体 Medium" panose="020B0600000000000000" pitchFamily="34" charset="-122"/>
              </a:rPr>
              <a:t>互相干扰</a:t>
            </a:r>
            <a:endParaRPr lang="zh-CN" altLang="en-US" sz="2000" spc="300" dirty="0">
              <a:latin typeface="思源黑体 Light" panose="020B0300000000000000" pitchFamily="34" charset="-122"/>
              <a:ea typeface="思源黑体 Light" panose="020B0300000000000000" pitchFamily="34" charset="-122"/>
              <a:sym typeface="思源黑体 Medium" panose="020B0600000000000000" pitchFamily="34" charset="-122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971155" y="4405313"/>
            <a:ext cx="4138930" cy="2425700"/>
          </a:xfrm>
          <a:prstGeom prst="rect">
            <a:avLst/>
          </a:prstGeom>
        </p:spPr>
      </p:pic>
      <p:sp>
        <p:nvSpPr>
          <p:cNvPr id="11" name="矩形 10"/>
          <p:cNvSpPr/>
          <p:nvPr>
            <p:custDataLst>
              <p:tags r:id="rId3"/>
            </p:custDataLst>
          </p:nvPr>
        </p:nvSpPr>
        <p:spPr>
          <a:xfrm>
            <a:off x="0" y="635"/>
            <a:ext cx="12192000" cy="4557395"/>
          </a:xfrm>
          <a:prstGeom prst="rect">
            <a:avLst/>
          </a:prstGeom>
          <a:solidFill>
            <a:srgbClr val="6D2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4915535" y="194310"/>
            <a:ext cx="9747250" cy="3948430"/>
            <a:chOff x="4909" y="856"/>
            <a:chExt cx="15350" cy="6218"/>
          </a:xfrm>
        </p:grpSpPr>
        <p:sp>
          <p:nvSpPr>
            <p:cNvPr id="13" name="文本框 12"/>
            <p:cNvSpPr txBox="1"/>
            <p:nvPr>
              <p:custDataLst>
                <p:tags r:id="rId4"/>
              </p:custDataLst>
            </p:nvPr>
          </p:nvSpPr>
          <p:spPr>
            <a:xfrm>
              <a:off x="4909" y="856"/>
              <a:ext cx="15350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7200" dirty="0">
                <a:solidFill>
                  <a:schemeClr val="bg1"/>
                </a:solidFill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5"/>
              </p:custDataLst>
            </p:nvPr>
          </p:nvSpPr>
          <p:spPr>
            <a:xfrm>
              <a:off x="10213" y="6349"/>
              <a:ext cx="9263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394835" y="5151132"/>
            <a:ext cx="34023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汇报人：张英奇</a:t>
            </a:r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时间：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2023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年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10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月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24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日</a:t>
            </a:r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190750" y="1891030"/>
            <a:ext cx="8150860" cy="2193290"/>
            <a:chOff x="618" y="3528"/>
            <a:chExt cx="12836" cy="3454"/>
          </a:xfrm>
        </p:grpSpPr>
        <p:sp>
          <p:nvSpPr>
            <p:cNvPr id="8" name="文本框 7"/>
            <p:cNvSpPr txBox="1"/>
            <p:nvPr>
              <p:custDataLst>
                <p:tags r:id="rId6"/>
              </p:custDataLst>
            </p:nvPr>
          </p:nvSpPr>
          <p:spPr>
            <a:xfrm>
              <a:off x="618" y="3528"/>
              <a:ext cx="12300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200" dirty="0">
                  <a:solidFill>
                    <a:schemeClr val="bg1"/>
                  </a:solidFill>
                  <a:latin typeface="Kaiti SC Regular" panose="02010600040101010101" charset="-122"/>
                  <a:ea typeface="Kaiti SC Regular" panose="02010600040101010101" charset="-122"/>
                  <a:sym typeface="+mn-ea"/>
                </a:rPr>
                <a:t>感谢各位聆听</a:t>
              </a:r>
              <a:endParaRPr lang="zh-CN" altLang="en-US" sz="7200" dirty="0">
                <a:solidFill>
                  <a:schemeClr val="bg1"/>
                </a:solidFill>
                <a:latin typeface="Kaiti SC Regular" panose="02010600040101010101" charset="-122"/>
                <a:ea typeface="Kaiti SC Regular" panose="02010600040101010101" charset="-122"/>
                <a:cs typeface="汉仪颜楷简" panose="00020600040101010101" charset="-122"/>
                <a:sym typeface="+mn-ea"/>
              </a:endParaRPr>
            </a:p>
          </p:txBody>
        </p:sp>
        <p:cxnSp>
          <p:nvCxnSpPr>
            <p:cNvPr id="9" name="直接连接符 8"/>
            <p:cNvCxnSpPr/>
            <p:nvPr>
              <p:custDataLst>
                <p:tags r:id="rId7"/>
              </p:custDataLst>
            </p:nvPr>
          </p:nvCxnSpPr>
          <p:spPr>
            <a:xfrm flipV="1">
              <a:off x="1154" y="5618"/>
              <a:ext cx="12300" cy="37"/>
            </a:xfrm>
            <a:prstGeom prst="line">
              <a:avLst/>
            </a:prstGeom>
            <a:ln w="25400">
              <a:solidFill>
                <a:srgbClr val="FAFAF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>
              <p:custDataLst>
                <p:tags r:id="rId8"/>
              </p:custDataLst>
            </p:nvPr>
          </p:nvSpPr>
          <p:spPr>
            <a:xfrm>
              <a:off x="2136" y="6160"/>
              <a:ext cx="9263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28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35" y="635"/>
            <a:ext cx="4647565" cy="6857365"/>
          </a:xfrm>
          <a:prstGeom prst="rect">
            <a:avLst/>
          </a:prstGeom>
          <a:solidFill>
            <a:srgbClr val="6D2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41425" y="2193925"/>
            <a:ext cx="21653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目录</a:t>
            </a:r>
            <a:endParaRPr lang="zh-CN" altLang="en-US" sz="5400" b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5500" y="3296285"/>
            <a:ext cx="2998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CONTENTS</a:t>
            </a:r>
            <a:endParaRPr lang="en-US" altLang="zh-CN" sz="32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5524500" y="1351280"/>
            <a:ext cx="1242695" cy="108013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4400" b="1" dirty="0">
                <a:solidFill>
                  <a:srgbClr val="6D2C86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charset="0"/>
                <a:cs typeface="Arial Black" panose="020B0A04020102020204" charset="0"/>
              </a:rPr>
              <a:t>01</a:t>
            </a:r>
            <a:endParaRPr lang="en-US" altLang="zh-CN" sz="4400" b="1" dirty="0">
              <a:solidFill>
                <a:srgbClr val="6D2C86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5524500" y="2486025"/>
            <a:ext cx="1242695" cy="108013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4400" b="1" dirty="0">
                <a:solidFill>
                  <a:srgbClr val="6D2C86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charset="0"/>
                <a:cs typeface="Arial Black" panose="020B0A04020102020204" charset="0"/>
              </a:rPr>
              <a:t>02</a:t>
            </a:r>
            <a:endParaRPr lang="en-US" altLang="zh-CN" sz="4400" b="1" dirty="0">
              <a:solidFill>
                <a:srgbClr val="6D2C86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5524500" y="3620770"/>
            <a:ext cx="1242695" cy="108013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4400" b="1" dirty="0">
                <a:solidFill>
                  <a:srgbClr val="6D2C86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charset="0"/>
                <a:cs typeface="Arial Black" panose="020B0A04020102020204" charset="0"/>
              </a:rPr>
              <a:t>03</a:t>
            </a:r>
            <a:endParaRPr lang="en-US" altLang="zh-CN" sz="4400" b="1" dirty="0">
              <a:solidFill>
                <a:srgbClr val="6D2C86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667500" y="1416685"/>
            <a:ext cx="2635885" cy="626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b="1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</a:rPr>
              <a:t>文件权限管理</a:t>
            </a:r>
            <a:endParaRPr lang="zh-CN" altLang="en-US" sz="3200" b="1">
              <a:solidFill>
                <a:srgbClr val="6D2C86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6667500" y="2626360"/>
            <a:ext cx="2635885" cy="626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b="1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</a:rPr>
              <a:t>进程权限管理</a:t>
            </a:r>
            <a:endParaRPr lang="zh-CN" altLang="en-US" sz="3200" b="1">
              <a:solidFill>
                <a:srgbClr val="6D2C86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6664960" y="3687445"/>
            <a:ext cx="2635885" cy="626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b="1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后期计划</a:t>
            </a:r>
            <a:endParaRPr lang="zh-CN" altLang="en-US" sz="3200" b="1">
              <a:solidFill>
                <a:srgbClr val="6D2C86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053070" y="4437698"/>
            <a:ext cx="4138930" cy="24257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53070" y="4437698"/>
            <a:ext cx="4138930" cy="2425700"/>
          </a:xfrm>
          <a:prstGeom prst="rect">
            <a:avLst/>
          </a:prstGeom>
        </p:spPr>
      </p:pic>
      <p:sp>
        <p:nvSpPr>
          <p:cNvPr id="48" name="文本框 47"/>
          <p:cNvSpPr txBox="1"/>
          <p:nvPr/>
        </p:nvSpPr>
        <p:spPr>
          <a:xfrm>
            <a:off x="149192" y="1370216"/>
            <a:ext cx="9030335" cy="4953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buFont typeface="Wingdings" panose="05000000000000000000" charset="0"/>
              <a:buChar char="Ø"/>
            </a:pPr>
            <a:endParaRPr lang="zh-CN" altLang="en-US" sz="2000" b="1" dirty="0">
              <a:solidFill>
                <a:srgbClr val="690D1A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9700" y="191558"/>
            <a:ext cx="1412875" cy="11988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7200" b="1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Arial Black" panose="020B0A04020102020204" charset="0"/>
                <a:cs typeface="Arial Black" panose="020B0A04020102020204" charset="0"/>
              </a:rPr>
              <a:t>01</a:t>
            </a:r>
            <a:endParaRPr lang="en-US" altLang="zh-CN" sz="7200" b="1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83026" y="326769"/>
            <a:ext cx="47917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文件权限管理</a:t>
            </a:r>
            <a:endParaRPr lang="en-US" altLang="zh-CN" sz="2800" dirty="0">
              <a:solidFill>
                <a:srgbClr val="6D2C86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49225" y="1320165"/>
            <a:ext cx="6501130" cy="54470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sz="32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底层架构</a:t>
            </a:r>
            <a:endParaRPr lang="zh-CN" sz="2800" b="1" dirty="0">
              <a:solidFill>
                <a:srgbClr val="6D2C86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marL="0" lvl="1" indent="0" algn="l">
              <a:lnSpc>
                <a:spcPct val="150000"/>
              </a:lnSpc>
              <a:buNone/>
            </a:pPr>
            <a:r>
              <a:rPr lang="en-US" altLang="zh-CN" sz="20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FAT </a:t>
            </a:r>
            <a:r>
              <a:rPr lang="zh-CN" altLang="en-US" sz="20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文件系统</a:t>
            </a:r>
            <a:endParaRPr lang="zh-CN" altLang="en-US" sz="2000" b="1" dirty="0">
              <a:solidFill>
                <a:srgbClr val="6D2C86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marL="0" lvl="1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FAT FS</a:t>
            </a:r>
            <a:r>
              <a:rPr lang="zh-CN" altLang="en-US" sz="20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的缺陷</a:t>
            </a:r>
            <a:r>
              <a:rPr lang="en-US" altLang="zh-CN" sz="20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: FAT fs doesn't support permissions, we just set everything to 755</a:t>
            </a:r>
            <a:endParaRPr lang="zh-CN" altLang="en-US" sz="2000" b="1" dirty="0">
              <a:solidFill>
                <a:srgbClr val="6D2C86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indent="0" algn="l">
              <a:lnSpc>
                <a:spcPct val="150000"/>
              </a:lnSpc>
              <a:buNone/>
            </a:pPr>
            <a:r>
              <a:rPr lang="zh-CN" altLang="en-US" sz="20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内存文件系统</a:t>
            </a:r>
            <a:endParaRPr lang="zh-CN" altLang="en-US" sz="2000" b="1" dirty="0">
              <a:solidFill>
                <a:srgbClr val="6D2C86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sz="20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本项目采用</a:t>
            </a:r>
            <a:r>
              <a:rPr lang="zh-CN" altLang="en-US" sz="20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内存文件系统，在文件系统结点上使用了访问权限模式、用户</a:t>
            </a:r>
            <a:r>
              <a:rPr lang="en-US" altLang="zh-CN" sz="20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ID</a:t>
            </a:r>
            <a:r>
              <a:rPr lang="zh-CN" altLang="en-US" sz="20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、组</a:t>
            </a:r>
            <a:r>
              <a:rPr lang="en-US" altLang="zh-CN" sz="20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ID</a:t>
            </a:r>
            <a:r>
              <a:rPr lang="zh-CN" altLang="en-US" sz="20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的信息</a:t>
            </a:r>
            <a:endParaRPr lang="zh-CN" altLang="en-US" sz="2000" b="1" dirty="0">
              <a:solidFill>
                <a:srgbClr val="6D2C86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indent="0" algn="l">
              <a:lnSpc>
                <a:spcPct val="150000"/>
              </a:lnSpc>
              <a:buNone/>
            </a:pPr>
            <a:r>
              <a:rPr lang="en-US" altLang="zh-CN" sz="20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ext2 </a:t>
            </a:r>
            <a:r>
              <a:rPr lang="zh-CN" altLang="en-US" sz="20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文件系统</a:t>
            </a:r>
            <a:endParaRPr lang="zh-CN" altLang="en-US" sz="2000" b="1" dirty="0">
              <a:solidFill>
                <a:srgbClr val="6D2C86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黄书鸿开发的</a:t>
            </a:r>
            <a:r>
              <a:rPr lang="en-US" altLang="zh-CN" sz="20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ext2 </a:t>
            </a:r>
            <a:r>
              <a:rPr lang="zh-CN" altLang="en-US" sz="20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文件系统，缺少在</a:t>
            </a:r>
            <a:r>
              <a:rPr lang="en-US" altLang="zh-CN" sz="20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qemu</a:t>
            </a:r>
            <a:r>
              <a:rPr lang="zh-CN" altLang="en-US" sz="20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中加载磁盘的能力，暂时</a:t>
            </a:r>
            <a:r>
              <a:rPr lang="zh-CN" altLang="en-US" sz="20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搁置此问题</a:t>
            </a:r>
            <a:endParaRPr lang="zh-CN" altLang="en-US" sz="2000" b="1" dirty="0">
              <a:solidFill>
                <a:srgbClr val="6D2C86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539355" y="327025"/>
            <a:ext cx="4533900" cy="39751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53070" y="4437698"/>
            <a:ext cx="4138930" cy="2425700"/>
          </a:xfrm>
          <a:prstGeom prst="rect">
            <a:avLst/>
          </a:prstGeom>
        </p:spPr>
      </p:pic>
      <p:sp>
        <p:nvSpPr>
          <p:cNvPr id="48" name="文本框 47"/>
          <p:cNvSpPr txBox="1"/>
          <p:nvPr/>
        </p:nvSpPr>
        <p:spPr>
          <a:xfrm>
            <a:off x="149192" y="1370216"/>
            <a:ext cx="9030335" cy="4953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buFont typeface="Wingdings" panose="05000000000000000000" charset="0"/>
              <a:buChar char="Ø"/>
            </a:pPr>
            <a:endParaRPr lang="zh-CN" altLang="en-US" sz="2000" b="1" dirty="0">
              <a:solidFill>
                <a:srgbClr val="690D1A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9700" y="191558"/>
            <a:ext cx="1412875" cy="11988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7200" b="1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Arial Black" panose="020B0A04020102020204" charset="0"/>
                <a:cs typeface="Arial Black" panose="020B0A04020102020204" charset="0"/>
              </a:rPr>
              <a:t>01</a:t>
            </a:r>
            <a:endParaRPr lang="en-US" altLang="zh-CN" sz="7200" b="1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83026" y="326769"/>
            <a:ext cx="47917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文件权限管理</a:t>
            </a:r>
            <a:endParaRPr lang="en-US" altLang="zh-CN" sz="2800" dirty="0">
              <a:solidFill>
                <a:srgbClr val="6D2C86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49225" y="1320165"/>
            <a:ext cx="11752580" cy="54470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sz="32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底层架构</a:t>
            </a:r>
            <a:endParaRPr lang="zh-CN" sz="2800" b="1" dirty="0">
              <a:solidFill>
                <a:srgbClr val="6D2C86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marL="0" lvl="1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添加系统调用</a:t>
            </a:r>
            <a:endParaRPr lang="en-US" altLang="zh-CN" sz="2000" b="1" dirty="0">
              <a:solidFill>
                <a:srgbClr val="6D2C86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marL="0" lvl="1" indent="0" algn="l">
              <a:lnSpc>
                <a:spcPct val="150000"/>
              </a:lnSpc>
              <a:buNone/>
            </a:pPr>
            <a:r>
              <a:rPr lang="zh-CN" altLang="en-US" sz="20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/// Change attributes of the file.</a:t>
            </a:r>
            <a:endParaRPr lang="zh-CN" altLang="en-US" sz="2000" b="1" dirty="0">
              <a:solidFill>
                <a:srgbClr val="6D2C86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marL="0" lvl="1" indent="0" algn="l">
              <a:lnSpc>
                <a:spcPct val="150000"/>
              </a:lnSpc>
              <a:buNone/>
            </a:pPr>
            <a:r>
              <a:rPr lang="zh-CN" altLang="en-US" sz="20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pub fn ax_file_change_attr(file: &amp;AxFileHandle, perm: u16, uid: u32, gid: u32) -&gt; AxResult;</a:t>
            </a:r>
            <a:endParaRPr lang="zh-CN" altLang="en-US" sz="2000" b="1" dirty="0">
              <a:solidFill>
                <a:srgbClr val="6D2C86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marL="0" lvl="1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用于修改文件</a:t>
            </a:r>
            <a:r>
              <a:rPr lang="zh-CN" altLang="en-US" sz="20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访问权限模式、用户</a:t>
            </a:r>
            <a:r>
              <a:rPr lang="en-US" altLang="zh-CN" sz="20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ID</a:t>
            </a:r>
            <a:r>
              <a:rPr lang="zh-CN" altLang="en-US" sz="20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、组</a:t>
            </a:r>
            <a:r>
              <a:rPr lang="en-US" altLang="zh-CN" sz="20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ID</a:t>
            </a:r>
            <a:endParaRPr lang="en-US" altLang="zh-CN" sz="2000" b="1" dirty="0">
              <a:solidFill>
                <a:srgbClr val="6D2C86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marL="0" lvl="1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在</a:t>
            </a:r>
            <a:r>
              <a:rPr lang="en-US" altLang="zh-CN" sz="20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ramfs</a:t>
            </a:r>
            <a:r>
              <a:rPr lang="zh-CN" altLang="en-US" sz="20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上添加用于获取</a:t>
            </a:r>
            <a:r>
              <a:rPr lang="zh-CN" altLang="en-US" sz="20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和修改</a:t>
            </a:r>
            <a:r>
              <a:rPr lang="zh-CN" altLang="en-US" sz="20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用户</a:t>
            </a:r>
            <a:r>
              <a:rPr lang="en-US" altLang="zh-CN" sz="20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ID</a:t>
            </a:r>
            <a:r>
              <a:rPr lang="zh-CN" altLang="en-US" sz="20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、组</a:t>
            </a:r>
            <a:r>
              <a:rPr lang="en-US" altLang="zh-CN" sz="20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ID</a:t>
            </a:r>
            <a:r>
              <a:rPr lang="zh-CN" altLang="en-US" sz="20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的</a:t>
            </a:r>
            <a:r>
              <a:rPr lang="zh-CN" altLang="en-US" sz="20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接口</a:t>
            </a:r>
            <a:endParaRPr lang="zh-CN" altLang="en-US" sz="2000" b="1" dirty="0">
              <a:solidFill>
                <a:srgbClr val="6D2C86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marL="0" lvl="1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完善权限鉴定模块</a:t>
            </a:r>
            <a:r>
              <a:rPr lang="en-US" altLang="zh-CN" sz="20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 capability</a:t>
            </a:r>
            <a:r>
              <a:rPr lang="zh-CN" altLang="en-US" sz="20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，禁止无权限用户</a:t>
            </a:r>
            <a:r>
              <a:rPr lang="zh-CN" altLang="en-US" sz="20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访问</a:t>
            </a:r>
            <a:endParaRPr lang="zh-CN" altLang="en-US" sz="2000" b="1" dirty="0">
              <a:solidFill>
                <a:srgbClr val="6D2C86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53070" y="4437698"/>
            <a:ext cx="4138930" cy="2425700"/>
          </a:xfrm>
          <a:prstGeom prst="rect">
            <a:avLst/>
          </a:prstGeom>
        </p:spPr>
      </p:pic>
      <p:sp>
        <p:nvSpPr>
          <p:cNvPr id="48" name="文本框 47"/>
          <p:cNvSpPr txBox="1"/>
          <p:nvPr/>
        </p:nvSpPr>
        <p:spPr>
          <a:xfrm>
            <a:off x="149192" y="1370216"/>
            <a:ext cx="9030335" cy="4953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buFont typeface="Wingdings" panose="05000000000000000000" charset="0"/>
              <a:buChar char="Ø"/>
            </a:pPr>
            <a:endParaRPr lang="zh-CN" altLang="en-US" sz="2000" b="1" dirty="0">
              <a:solidFill>
                <a:srgbClr val="690D1A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9700" y="191558"/>
            <a:ext cx="1412875" cy="11988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7200" b="1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Arial Black" panose="020B0A04020102020204" charset="0"/>
                <a:cs typeface="Arial Black" panose="020B0A04020102020204" charset="0"/>
              </a:rPr>
              <a:t>01</a:t>
            </a:r>
            <a:endParaRPr lang="en-US" altLang="zh-CN" sz="7200" b="1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83026" y="326769"/>
            <a:ext cx="47917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文件权限管理</a:t>
            </a:r>
            <a:endParaRPr lang="en-US" altLang="zh-CN" sz="2800" dirty="0">
              <a:solidFill>
                <a:srgbClr val="6D2C86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9700" y="1320165"/>
            <a:ext cx="11856085" cy="54470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sz="32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实现功能</a:t>
            </a:r>
            <a:endParaRPr lang="zh-CN" sz="2800" b="1" dirty="0">
              <a:solidFill>
                <a:srgbClr val="6D2C86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无权限用户访问报错</a:t>
            </a:r>
            <a:br>
              <a:rPr lang="zh-CN" altLang="en-US" sz="20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</a:br>
            <a:r>
              <a:rPr lang="zh-CN" altLang="en-US" sz="20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提示</a:t>
            </a:r>
            <a:r>
              <a:rPr lang="en-US" altLang="zh-CN" sz="20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 Permission denied</a:t>
            </a:r>
            <a:endParaRPr lang="en-US" sz="2000" b="1" dirty="0">
              <a:solidFill>
                <a:srgbClr val="6D2C86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chmod</a:t>
            </a:r>
            <a:r>
              <a:rPr lang="zh-CN" altLang="en-US" sz="20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命令</a:t>
            </a:r>
            <a:br>
              <a:rPr lang="zh-CN" altLang="en-US" sz="20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</a:br>
            <a:r>
              <a:rPr lang="zh-CN" altLang="en-US" sz="20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修改文件访问权限模式</a:t>
            </a:r>
            <a:endParaRPr lang="en-US" sz="2000" b="1" dirty="0">
              <a:solidFill>
                <a:srgbClr val="6D2C86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20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chown</a:t>
            </a:r>
            <a:r>
              <a:rPr lang="zh-CN" altLang="en-US" sz="20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命令</a:t>
            </a:r>
            <a:br>
              <a:rPr lang="zh-CN" altLang="en-US" sz="20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</a:br>
            <a:r>
              <a:rPr lang="zh-CN" altLang="en-US" sz="20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修改文件所属的用户和组</a:t>
            </a:r>
            <a:endParaRPr lang="zh-CN" altLang="en-US" sz="2000" b="1" dirty="0">
              <a:solidFill>
                <a:srgbClr val="6D2C86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ll</a:t>
            </a:r>
            <a:r>
              <a:rPr lang="zh-CN" altLang="en-US" sz="20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命令</a:t>
            </a:r>
            <a:br>
              <a:rPr lang="zh-CN" altLang="en-US" sz="20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</a:br>
            <a:r>
              <a:rPr lang="zh-CN" altLang="en-US" sz="20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列出此目录下文件</a:t>
            </a:r>
            <a:r>
              <a:rPr lang="zh-CN" altLang="en-US" sz="20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访问权限模式、件所属的用户和组</a:t>
            </a:r>
            <a:endParaRPr lang="zh-CN" altLang="en-US" sz="2000" b="1" dirty="0">
              <a:solidFill>
                <a:srgbClr val="6D2C86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612765" y="377825"/>
            <a:ext cx="5264150" cy="44386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框 47"/>
          <p:cNvSpPr txBox="1"/>
          <p:nvPr/>
        </p:nvSpPr>
        <p:spPr>
          <a:xfrm>
            <a:off x="149192" y="1370216"/>
            <a:ext cx="9030335" cy="4953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buFont typeface="Wingdings" panose="05000000000000000000" charset="0"/>
              <a:buChar char="Ø"/>
            </a:pPr>
            <a:endParaRPr lang="zh-CN" altLang="en-US" sz="2000" b="1" dirty="0">
              <a:solidFill>
                <a:srgbClr val="690D1A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9700" y="191558"/>
            <a:ext cx="1412875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7200" b="1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Arial Black" panose="020B0A04020102020204" charset="0"/>
                <a:cs typeface="Arial Black" panose="020B0A04020102020204" charset="0"/>
              </a:rPr>
              <a:t>02</a:t>
            </a:r>
            <a:endParaRPr lang="en-US" altLang="zh-CN" sz="7200" b="1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83026" y="326769"/>
            <a:ext cx="47917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进程权限管理</a:t>
            </a:r>
            <a:endParaRPr lang="en-US" altLang="zh-CN" sz="2800" dirty="0">
              <a:solidFill>
                <a:srgbClr val="6D2C86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9700" y="1320165"/>
            <a:ext cx="9039225" cy="5499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sz="20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底层</a:t>
            </a:r>
            <a:r>
              <a:rPr lang="zh-CN" sz="20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架构</a:t>
            </a:r>
            <a:endParaRPr lang="zh-CN" sz="2000" b="1" dirty="0">
              <a:solidFill>
                <a:srgbClr val="6D2C86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863080" y="1095375"/>
            <a:ext cx="4991100" cy="4174490"/>
          </a:xfrm>
          <a:prstGeom prst="rect">
            <a:avLst/>
          </a:prstGeom>
          <a:gradFill>
            <a:gsLst>
              <a:gs pos="100000">
                <a:srgbClr val="7B32B2">
                  <a:alpha val="12000"/>
                </a:srgbClr>
              </a:gs>
              <a:gs pos="100000">
                <a:srgbClr val="401A5D"/>
              </a:gs>
            </a:gsLst>
            <a:lin ang="5400000" scaled="0"/>
          </a:gradFill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>
                <a:sym typeface="+mn-ea"/>
              </a:rPr>
              <a:t>进程（任务）存在所有者，类似于</a:t>
            </a:r>
            <a:r>
              <a:rPr lang="en-US" altLang="zh-CN" sz="2000">
                <a:sym typeface="+mn-ea"/>
              </a:rPr>
              <a:t> modules/axfs/src/root.rs </a:t>
            </a:r>
            <a:r>
              <a:rPr lang="zh-CN" altLang="en-US" sz="2000">
                <a:sym typeface="+mn-ea"/>
              </a:rPr>
              <a:t>对CURRENT_DIR_PATH</a:t>
            </a:r>
            <a:r>
              <a:rPr lang="en-US" altLang="zh-CN" sz="2000">
                <a:sym typeface="+mn-ea"/>
              </a:rPr>
              <a:t> </a:t>
            </a:r>
            <a:r>
              <a:rPr lang="zh-CN" altLang="en-US" sz="2000">
                <a:sym typeface="+mn-ea"/>
              </a:rPr>
              <a:t>的管理，在不开启多任务的情况下，进程所有者的</a:t>
            </a:r>
            <a:r>
              <a:rPr lang="en-US" altLang="zh-CN" sz="2000">
                <a:sym typeface="+mn-ea"/>
              </a:rPr>
              <a:t>ID</a:t>
            </a:r>
            <a:r>
              <a:rPr lang="zh-CN" altLang="en-US" sz="2000">
                <a:sym typeface="+mn-ea"/>
              </a:rPr>
              <a:t>由用户权限管理模块控制。</a:t>
            </a:r>
            <a:endParaRPr lang="zh-CN" alt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>
                <a:sym typeface="+mn-ea"/>
              </a:rPr>
              <a:t>存在仅允许管理员执行的命令，例如</a:t>
            </a:r>
            <a:r>
              <a:rPr lang="en-US" altLang="zh-CN" sz="2000">
                <a:sym typeface="+mn-ea"/>
              </a:rPr>
              <a:t> halt</a:t>
            </a:r>
            <a:r>
              <a:rPr lang="zh-CN" altLang="en-US" sz="2000">
                <a:sym typeface="+mn-ea"/>
              </a:rPr>
              <a:t>，非管理员的关机系统调用将被拒绝。</a:t>
            </a:r>
            <a:endParaRPr lang="zh-CN" alt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>
                <a:sym typeface="+mn-ea"/>
              </a:rPr>
              <a:t>添加系统调用以及标准库对应接口</a:t>
            </a:r>
            <a:endParaRPr lang="zh-CN" altLang="en-US" sz="2000"/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000">
                <a:sym typeface="+mn-ea"/>
              </a:rPr>
              <a:t>/// Change </a:t>
            </a:r>
            <a:r>
              <a:rPr lang="en-US" altLang="zh-CN" sz="2000">
                <a:sym typeface="+mn-ea"/>
              </a:rPr>
              <a:t>owner</a:t>
            </a:r>
            <a:r>
              <a:rPr lang="zh-CN" altLang="en-US" sz="2000">
                <a:sym typeface="+mn-ea"/>
              </a:rPr>
              <a:t> of the </a:t>
            </a:r>
            <a:r>
              <a:rPr lang="en-US" altLang="zh-CN" sz="2000">
                <a:sym typeface="+mn-ea"/>
              </a:rPr>
              <a:t>process</a:t>
            </a:r>
            <a:r>
              <a:rPr lang="zh-CN" altLang="en-US" sz="2000">
                <a:sym typeface="+mn-ea"/>
              </a:rPr>
              <a:t>.</a:t>
            </a:r>
            <a:endParaRPr lang="zh-CN" altLang="en-US" sz="2000"/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000">
                <a:sym typeface="+mn-ea"/>
              </a:rPr>
              <a:t>pub fn ax_</a:t>
            </a:r>
            <a:r>
              <a:rPr lang="en-US" altLang="zh-CN" sz="2000">
                <a:sym typeface="+mn-ea"/>
              </a:rPr>
              <a:t>setuid</a:t>
            </a:r>
            <a:r>
              <a:rPr lang="zh-CN" altLang="en-US" sz="2000">
                <a:sym typeface="+mn-ea"/>
              </a:rPr>
              <a:t>(uid: u32) -&gt; AxResult;</a:t>
            </a:r>
            <a:endParaRPr lang="zh-CN" alt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53070" y="4437698"/>
            <a:ext cx="4138930" cy="2425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9700" y="1949450"/>
            <a:ext cx="6502400" cy="38544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框 47"/>
          <p:cNvSpPr txBox="1"/>
          <p:nvPr/>
        </p:nvSpPr>
        <p:spPr>
          <a:xfrm>
            <a:off x="149192" y="1370216"/>
            <a:ext cx="9030335" cy="4953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buFont typeface="Wingdings" panose="05000000000000000000" charset="0"/>
              <a:buChar char="Ø"/>
            </a:pPr>
            <a:endParaRPr lang="zh-CN" altLang="en-US" sz="2000" b="1" dirty="0">
              <a:solidFill>
                <a:srgbClr val="690D1A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9700" y="191558"/>
            <a:ext cx="1412875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7200" b="1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Arial Black" panose="020B0A04020102020204" charset="0"/>
                <a:cs typeface="Arial Black" panose="020B0A04020102020204" charset="0"/>
              </a:rPr>
              <a:t>02</a:t>
            </a:r>
            <a:endParaRPr lang="en-US" altLang="zh-CN" sz="7200" b="1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83026" y="326769"/>
            <a:ext cx="47917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进程权限管理</a:t>
            </a:r>
            <a:endParaRPr lang="en-US" altLang="zh-CN" sz="2800" dirty="0">
              <a:solidFill>
                <a:srgbClr val="6D2C86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9700" y="1320165"/>
            <a:ext cx="9039225" cy="5499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sz="20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底层</a:t>
            </a:r>
            <a:r>
              <a:rPr lang="zh-CN" sz="20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架构</a:t>
            </a:r>
            <a:endParaRPr lang="zh-CN" sz="2000" b="1" dirty="0">
              <a:solidFill>
                <a:srgbClr val="6D2C86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096000" y="2173605"/>
            <a:ext cx="4991100" cy="2264410"/>
          </a:xfrm>
          <a:prstGeom prst="rect">
            <a:avLst/>
          </a:prstGeom>
          <a:gradFill>
            <a:gsLst>
              <a:gs pos="100000">
                <a:srgbClr val="7B32B2">
                  <a:alpha val="12000"/>
                </a:srgbClr>
              </a:gs>
              <a:gs pos="100000">
                <a:srgbClr val="401A5D"/>
              </a:gs>
            </a:gsLst>
            <a:lin ang="5400000" scaled="0"/>
          </a:gradFill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切换用户时，由内核接管标准输入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输出，输入的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口令将不会显示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出来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新建的文件和文件夹，所有者为当前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用户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默认以访客身份（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guest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）登录，仅在使用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su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命令并输入正确口令才允许切换为其他用户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身份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53070" y="4437698"/>
            <a:ext cx="4138930" cy="24257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67665" y="2173605"/>
            <a:ext cx="5605145" cy="25533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用户分为三类：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root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用户，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sudoers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和普通用户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root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用户可以执行任何命令而不受权限限制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(root)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sudoers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可以使用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sudo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和自己的口令暂时取得和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root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用户相同的权限，但不使用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sudo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时于普通用户相同（有待实现）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(admin)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普通用户没有特殊的权限，也不可以通过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sudo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暂时提权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(guest)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15472" t="36457" r="34057" b="22400"/>
          <a:stretch>
            <a:fillRect/>
          </a:stretch>
        </p:blipFill>
        <p:spPr>
          <a:xfrm>
            <a:off x="2538730" y="4836795"/>
            <a:ext cx="3262630" cy="18288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框 47"/>
          <p:cNvSpPr txBox="1"/>
          <p:nvPr/>
        </p:nvSpPr>
        <p:spPr>
          <a:xfrm>
            <a:off x="149192" y="1370216"/>
            <a:ext cx="9030335" cy="4953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buFont typeface="Wingdings" panose="05000000000000000000" charset="0"/>
              <a:buChar char="Ø"/>
            </a:pPr>
            <a:endParaRPr lang="zh-CN" altLang="en-US" sz="2000" b="1" dirty="0">
              <a:solidFill>
                <a:srgbClr val="690D1A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9700" y="191558"/>
            <a:ext cx="1412875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7200" b="1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Arial Black" panose="020B0A04020102020204" charset="0"/>
                <a:cs typeface="Arial Black" panose="020B0A04020102020204" charset="0"/>
              </a:rPr>
              <a:t>02</a:t>
            </a:r>
            <a:endParaRPr lang="en-US" altLang="zh-CN" sz="7200" b="1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83026" y="326769"/>
            <a:ext cx="47917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进程权限管理</a:t>
            </a:r>
            <a:endParaRPr lang="en-US" altLang="zh-CN" sz="2800" dirty="0">
              <a:solidFill>
                <a:srgbClr val="6D2C86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9700" y="1320165"/>
            <a:ext cx="9039225" cy="5499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sz="20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实现</a:t>
            </a:r>
            <a:r>
              <a:rPr lang="zh-CN" sz="2000" b="1" dirty="0">
                <a:solidFill>
                  <a:srgbClr val="6D2C8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功能</a:t>
            </a:r>
            <a:endParaRPr lang="zh-CN" sz="2000" b="1" dirty="0">
              <a:solidFill>
                <a:srgbClr val="6D2C86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54330" y="3115945"/>
            <a:ext cx="11559540" cy="3345815"/>
          </a:xfrm>
          <a:prstGeom prst="rect">
            <a:avLst/>
          </a:prstGeom>
          <a:gradFill>
            <a:gsLst>
              <a:gs pos="100000">
                <a:srgbClr val="7B32B2">
                  <a:alpha val="12000"/>
                </a:srgbClr>
              </a:gs>
              <a:gs pos="100000">
                <a:srgbClr val="401A5D"/>
              </a:gs>
            </a:gsLst>
            <a:lin ang="5400000" scaled="0"/>
          </a:gradFill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su</a:t>
            </a:r>
            <a:b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</a:b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切换当前进程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的用户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whoami</a:t>
            </a:r>
            <a:b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</a:b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查看当前用户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名称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halt</a:t>
            </a:r>
            <a:b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</a:b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关闭机器（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qemu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）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exit</a:t>
            </a:r>
            <a:b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</a:b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退出当前用户，将不会关闭机器，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而是自动以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guest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用户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重新登录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完善了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已有命令的功能</a:t>
            </a:r>
            <a:b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</a:b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例如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echo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，现在支持追加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写入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147185" y="559435"/>
            <a:ext cx="7663180" cy="38036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42620" y="2239010"/>
            <a:ext cx="3407410" cy="16490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输入命令前的</a:t>
            </a:r>
            <a:r>
              <a:rPr lang="en-US" altLang="zh-CN"/>
              <a:t> </a:t>
            </a:r>
            <a:r>
              <a:rPr lang="zh-CN" altLang="en-US"/>
              <a:t>prompt</a:t>
            </a:r>
            <a:r>
              <a:rPr lang="en-US" altLang="zh-CN"/>
              <a:t> </a:t>
            </a:r>
            <a:r>
              <a:rPr lang="zh-CN" altLang="en-US"/>
              <a:t>显示了当前用户名称、路径以及是否为</a:t>
            </a:r>
            <a:r>
              <a:rPr lang="en-US" altLang="zh-CN"/>
              <a:t>root</a:t>
            </a:r>
            <a:r>
              <a:rPr lang="zh-CN" altLang="en-US"/>
              <a:t>用户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3210" y="608330"/>
            <a:ext cx="818515" cy="563943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7030A0"/>
                </a:solidFill>
              </a:rPr>
              <a:t>功</a:t>
            </a:r>
            <a:br>
              <a:rPr lang="zh-CN" altLang="en-US">
                <a:solidFill>
                  <a:srgbClr val="7030A0"/>
                </a:solidFill>
              </a:rPr>
            </a:br>
            <a:r>
              <a:rPr lang="zh-CN" altLang="en-US">
                <a:solidFill>
                  <a:srgbClr val="7030A0"/>
                </a:solidFill>
              </a:rPr>
              <a:t>能</a:t>
            </a:r>
            <a:br>
              <a:rPr lang="zh-CN" altLang="en-US">
                <a:solidFill>
                  <a:srgbClr val="7030A0"/>
                </a:solidFill>
              </a:rPr>
            </a:br>
            <a:r>
              <a:rPr lang="zh-CN" altLang="en-US">
                <a:solidFill>
                  <a:srgbClr val="7030A0"/>
                </a:solidFill>
              </a:rPr>
              <a:t>演</a:t>
            </a:r>
            <a:br>
              <a:rPr lang="zh-CN" altLang="en-US">
                <a:solidFill>
                  <a:srgbClr val="7030A0"/>
                </a:solidFill>
              </a:rPr>
            </a:br>
            <a:r>
              <a:rPr lang="zh-CN" altLang="en-US">
                <a:solidFill>
                  <a:srgbClr val="7030A0"/>
                </a:solidFill>
              </a:rPr>
              <a:t>示</a:t>
            </a:r>
            <a:endParaRPr lang="zh-CN" altLang="en-US">
              <a:solidFill>
                <a:srgbClr val="7030A0"/>
              </a:solidFill>
            </a:endParaRPr>
          </a:p>
        </p:txBody>
      </p:sp>
      <p:pic>
        <p:nvPicPr>
          <p:cNvPr id="5" name="zqbg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67765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02.xml><?xml version="1.0" encoding="utf-8"?>
<p:tagLst xmlns:p="http://schemas.openxmlformats.org/presentationml/2006/main">
  <p:tag name="COMMONDATA" val="eyJoZGlkIjoiMDRkMWFiNWY1M2I0YmM0NDNhZGZhYjkyOWY5YTQxMWQifQ=="/>
  <p:tag name="KSO_WPP_MARK_KEY" val="355195df-13ce-42d4-927f-db00d69666a5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1472</Words>
  <Application>WPS 演示</Application>
  <PresentationFormat>宽屏</PresentationFormat>
  <Paragraphs>122</Paragraphs>
  <Slides>11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8" baseType="lpstr">
      <vt:lpstr>Arial</vt:lpstr>
      <vt:lpstr>宋体</vt:lpstr>
      <vt:lpstr>Wingdings</vt:lpstr>
      <vt:lpstr>Wingdings</vt:lpstr>
      <vt:lpstr>Kaiti SC Bold</vt:lpstr>
      <vt:lpstr>黑体</vt:lpstr>
      <vt:lpstr>Times New Roman</vt:lpstr>
      <vt:lpstr>Arial Black</vt:lpstr>
      <vt:lpstr>华文中宋</vt:lpstr>
      <vt:lpstr>思源黑体 Light</vt:lpstr>
      <vt:lpstr>思源黑体 Medium</vt:lpstr>
      <vt:lpstr>汉仪颜楷简</vt:lpstr>
      <vt:lpstr>Kaiti SC Regular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功 能 演 示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2020010994</cp:lastModifiedBy>
  <cp:revision>255</cp:revision>
  <dcterms:created xsi:type="dcterms:W3CDTF">2023-08-31T21:38:00Z</dcterms:created>
  <dcterms:modified xsi:type="dcterms:W3CDTF">2023-10-24T17:42:47Z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2052-12.1.0.15120</vt:lpwstr>
  </property>
  <property fmtid="{D5CDD505-2E9C-101B-9397-08002B2CF9AE}" pid="3" name="ICV">
    <vt:lpwstr>D6E53469EA4C49579E3E1C58FB7C731B_13</vt:lpwstr>
  </property>
</Properties>
</file>